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4" r:id="rId5"/>
    <p:sldId id="260" r:id="rId6"/>
    <p:sldId id="258" r:id="rId7"/>
    <p:sldId id="259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4E7"/>
    <a:srgbClr val="FB6205"/>
    <a:srgbClr val="15233A"/>
    <a:srgbClr val="E38F1B"/>
    <a:srgbClr val="CC0001"/>
    <a:srgbClr val="B916BF"/>
    <a:srgbClr val="1AA1A7"/>
    <a:srgbClr val="3F333A"/>
    <a:srgbClr val="009900"/>
    <a:srgbClr val="1FC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214D-824B-434C-B3A9-857DA5A64D48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BB6E-4CAD-431F-8FAC-1A6DBF972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847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214D-824B-434C-B3A9-857DA5A64D48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BB6E-4CAD-431F-8FAC-1A6DBF972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68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214D-824B-434C-B3A9-857DA5A64D48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BB6E-4CAD-431F-8FAC-1A6DBF972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005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214D-824B-434C-B3A9-857DA5A64D48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BB6E-4CAD-431F-8FAC-1A6DBF972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994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214D-824B-434C-B3A9-857DA5A64D48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BB6E-4CAD-431F-8FAC-1A6DBF972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177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214D-824B-434C-B3A9-857DA5A64D48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BB6E-4CAD-431F-8FAC-1A6DBF972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96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214D-824B-434C-B3A9-857DA5A64D48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BB6E-4CAD-431F-8FAC-1A6DBF972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844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214D-824B-434C-B3A9-857DA5A64D48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BB6E-4CAD-431F-8FAC-1A6DBF972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176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214D-824B-434C-B3A9-857DA5A64D48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BB6E-4CAD-431F-8FAC-1A6DBF972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262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214D-824B-434C-B3A9-857DA5A64D48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BB6E-4CAD-431F-8FAC-1A6DBF972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39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214D-824B-434C-B3A9-857DA5A64D48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BB6E-4CAD-431F-8FAC-1A6DBF972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822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C214D-824B-434C-B3A9-857DA5A64D48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BB6E-4CAD-431F-8FAC-1A6DBF972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037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9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ทําอินโฟกราฟฟิค ออนไลน์ฟรีง่ายๆ ที่นี่ แค่ลากวาง ผ่าน Can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1230"/>
            <a:ext cx="12192000" cy="381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10067"/>
            <a:ext cx="12192000" cy="880533"/>
          </a:xfrm>
          <a:prstGeom prst="rect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7236" y="134436"/>
            <a:ext cx="9238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รายงานความก้าวหน้าตัวชี้วัด คปสอ.กะพ้อ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66120"/>
            <a:ext cx="12192000" cy="880533"/>
          </a:xfrm>
          <a:prstGeom prst="rect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267235" y="5790489"/>
            <a:ext cx="11395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 2565 ประจำเดือน พฤษภาคม 2565</a:t>
            </a:r>
          </a:p>
        </p:txBody>
      </p:sp>
    </p:spTree>
    <p:extLst>
      <p:ext uri="{BB962C8B-B14F-4D97-AF65-F5344CB8AC3E}">
        <p14:creationId xmlns:p14="http://schemas.microsoft.com/office/powerpoint/2010/main" val="77241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5704" y="1010171"/>
            <a:ext cx="3283179" cy="3064934"/>
          </a:xfrm>
          <a:prstGeom prst="roundRect">
            <a:avLst>
              <a:gd name="adj" fmla="val 50000"/>
            </a:avLst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3979333" y="245534"/>
            <a:ext cx="4631267" cy="863600"/>
          </a:xfrm>
          <a:prstGeom prst="roundRect">
            <a:avLst>
              <a:gd name="adj" fmla="val 50000"/>
            </a:avLst>
          </a:prstGeom>
          <a:solidFill>
            <a:srgbClr val="E11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4796730" y="1414530"/>
            <a:ext cx="4631267" cy="863600"/>
          </a:xfrm>
          <a:prstGeom prst="roundRect">
            <a:avLst>
              <a:gd name="adj" fmla="val 50000"/>
            </a:avLst>
          </a:prstGeom>
          <a:solidFill>
            <a:srgbClr val="E3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4736324" y="2649402"/>
            <a:ext cx="4631267" cy="863600"/>
          </a:xfrm>
          <a:prstGeom prst="roundRect">
            <a:avLst>
              <a:gd name="adj" fmla="val 50000"/>
            </a:avLst>
          </a:prstGeom>
          <a:solidFill>
            <a:srgbClr val="B91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4016706" y="3843868"/>
            <a:ext cx="4631267" cy="863600"/>
          </a:xfrm>
          <a:prstGeom prst="roundRect">
            <a:avLst>
              <a:gd name="adj" fmla="val 50000"/>
            </a:avLst>
          </a:prstGeom>
          <a:solidFill>
            <a:srgbClr val="1AA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4309535" y="27903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1 (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PP&amp;P EXCELLENCE)  13 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52060" y="722207"/>
            <a:ext cx="641324" cy="420426"/>
            <a:chOff x="211931" y="5149304"/>
            <a:chExt cx="2600325" cy="1740527"/>
          </a:xfrm>
        </p:grpSpPr>
        <p:pic>
          <p:nvPicPr>
            <p:cNvPr id="14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1931" y="5743079"/>
              <a:ext cx="2600325" cy="1146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1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06763" y="745918"/>
            <a:ext cx="625577" cy="424285"/>
            <a:chOff x="3189019" y="5196880"/>
            <a:chExt cx="2600325" cy="1686663"/>
          </a:xfrm>
        </p:grpSpPr>
        <p:pic>
          <p:nvPicPr>
            <p:cNvPr id="18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89019" y="5843563"/>
              <a:ext cx="2600325" cy="1039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1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sz="1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65695" y="746227"/>
            <a:ext cx="841255" cy="388789"/>
            <a:chOff x="1924582" y="4684463"/>
            <a:chExt cx="2346722" cy="1099100"/>
          </a:xfrm>
        </p:grpSpPr>
        <p:sp>
          <p:nvSpPr>
            <p:cNvPr id="22" name="Oval 21"/>
            <p:cNvSpPr/>
            <p:nvPr/>
          </p:nvSpPr>
          <p:spPr>
            <a:xfrm>
              <a:off x="2789348" y="4684463"/>
              <a:ext cx="648651" cy="576892"/>
            </a:xfrm>
            <a:prstGeom prst="ellipse">
              <a:avLst/>
            </a:prstGeom>
            <a:solidFill>
              <a:srgbClr val="E38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315335" y="5232851"/>
              <a:ext cx="1565215" cy="359639"/>
            </a:xfrm>
            <a:prstGeom prst="roundRect">
              <a:avLst>
                <a:gd name="adj" fmla="val 50000"/>
              </a:avLst>
            </a:prstGeom>
            <a:solidFill>
              <a:srgbClr val="E38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24582" y="5043996"/>
              <a:ext cx="2346722" cy="739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1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รอประมวลผล</a:t>
              </a:r>
              <a:endParaRPr lang="th-TH" sz="1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921379" y="4795776"/>
              <a:ext cx="360335" cy="354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148888" y="3868663"/>
            <a:ext cx="4366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4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GOVERNANCE EXCELLENCE) 2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79177" y="2660189"/>
            <a:ext cx="3453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3 (</a:t>
            </a:r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PEOPLE EXCELLENCE)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ตัวชี้วัด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19488" y="1447313"/>
            <a:ext cx="3892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2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SERVICE EXCELLENCE)  8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110293" y="1871796"/>
            <a:ext cx="641324" cy="420426"/>
            <a:chOff x="211931" y="5149304"/>
            <a:chExt cx="2600325" cy="1740527"/>
          </a:xfrm>
        </p:grpSpPr>
        <p:pic>
          <p:nvPicPr>
            <p:cNvPr id="30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1931" y="5743079"/>
              <a:ext cx="2600325" cy="1146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1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64996" y="1895507"/>
            <a:ext cx="625577" cy="424285"/>
            <a:chOff x="3189019" y="5196880"/>
            <a:chExt cx="2600325" cy="1686663"/>
          </a:xfrm>
        </p:grpSpPr>
        <p:pic>
          <p:nvPicPr>
            <p:cNvPr id="34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ounded Rectangle 34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89019" y="5843563"/>
              <a:ext cx="2600325" cy="1039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1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sz="1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923928" y="1895816"/>
            <a:ext cx="841255" cy="388789"/>
            <a:chOff x="1924582" y="4684463"/>
            <a:chExt cx="2346722" cy="1099100"/>
          </a:xfrm>
        </p:grpSpPr>
        <p:sp>
          <p:nvSpPr>
            <p:cNvPr id="38" name="Oval 37"/>
            <p:cNvSpPr/>
            <p:nvPr/>
          </p:nvSpPr>
          <p:spPr>
            <a:xfrm>
              <a:off x="2789348" y="4684463"/>
              <a:ext cx="648651" cy="576892"/>
            </a:xfrm>
            <a:prstGeom prst="ellipse">
              <a:avLst/>
            </a:prstGeom>
            <a:solidFill>
              <a:srgbClr val="E38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315335" y="5232851"/>
              <a:ext cx="1565215" cy="359639"/>
            </a:xfrm>
            <a:prstGeom prst="roundRect">
              <a:avLst>
                <a:gd name="adj" fmla="val 50000"/>
              </a:avLst>
            </a:prstGeom>
            <a:solidFill>
              <a:srgbClr val="E38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24582" y="5043996"/>
              <a:ext cx="2346722" cy="739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1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รอประมวลผล</a:t>
              </a:r>
              <a:endParaRPr lang="th-TH" sz="1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921379" y="4795776"/>
              <a:ext cx="360335" cy="354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176171" y="3044972"/>
            <a:ext cx="641324" cy="420426"/>
            <a:chOff x="211931" y="5149304"/>
            <a:chExt cx="2600325" cy="1740527"/>
          </a:xfrm>
        </p:grpSpPr>
        <p:pic>
          <p:nvPicPr>
            <p:cNvPr id="44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ounded Rectangle 44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1931" y="5743079"/>
              <a:ext cx="2600325" cy="1146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1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630874" y="3068683"/>
            <a:ext cx="625577" cy="424285"/>
            <a:chOff x="3189019" y="5196880"/>
            <a:chExt cx="2600325" cy="1686663"/>
          </a:xfrm>
        </p:grpSpPr>
        <p:pic>
          <p:nvPicPr>
            <p:cNvPr id="48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ounded Rectangle 48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89019" y="5843563"/>
              <a:ext cx="2600325" cy="1039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1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sz="1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989806" y="3068992"/>
            <a:ext cx="841255" cy="388789"/>
            <a:chOff x="1924582" y="4684463"/>
            <a:chExt cx="2346722" cy="1099100"/>
          </a:xfrm>
        </p:grpSpPr>
        <p:sp>
          <p:nvSpPr>
            <p:cNvPr id="52" name="Oval 51"/>
            <p:cNvSpPr/>
            <p:nvPr/>
          </p:nvSpPr>
          <p:spPr>
            <a:xfrm>
              <a:off x="2789348" y="4684463"/>
              <a:ext cx="648651" cy="576892"/>
            </a:xfrm>
            <a:prstGeom prst="ellipse">
              <a:avLst/>
            </a:prstGeom>
            <a:solidFill>
              <a:srgbClr val="E38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315335" y="5232851"/>
              <a:ext cx="1565215" cy="359639"/>
            </a:xfrm>
            <a:prstGeom prst="roundRect">
              <a:avLst>
                <a:gd name="adj" fmla="val 50000"/>
              </a:avLst>
            </a:prstGeom>
            <a:solidFill>
              <a:srgbClr val="E38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24582" y="5043996"/>
              <a:ext cx="2346722" cy="739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1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รอประมวลผล</a:t>
              </a:r>
              <a:endParaRPr lang="th-TH" sz="1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921379" y="4795776"/>
              <a:ext cx="360335" cy="354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334916" y="4319454"/>
            <a:ext cx="641324" cy="420426"/>
            <a:chOff x="211931" y="5149304"/>
            <a:chExt cx="2600325" cy="1740527"/>
          </a:xfrm>
        </p:grpSpPr>
        <p:pic>
          <p:nvPicPr>
            <p:cNvPr id="57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ounded Rectangle 57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1931" y="5743079"/>
              <a:ext cx="2600325" cy="1146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1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789619" y="4343165"/>
            <a:ext cx="625577" cy="424285"/>
            <a:chOff x="3189019" y="5196880"/>
            <a:chExt cx="2600325" cy="1686663"/>
          </a:xfrm>
        </p:grpSpPr>
        <p:pic>
          <p:nvPicPr>
            <p:cNvPr id="61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ounded Rectangle 61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89019" y="5843563"/>
              <a:ext cx="2600325" cy="1039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1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sz="1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48551" y="4343474"/>
            <a:ext cx="841255" cy="388789"/>
            <a:chOff x="1924582" y="4684463"/>
            <a:chExt cx="2346722" cy="1099100"/>
          </a:xfrm>
        </p:grpSpPr>
        <p:sp>
          <p:nvSpPr>
            <p:cNvPr id="65" name="Oval 64"/>
            <p:cNvSpPr/>
            <p:nvPr/>
          </p:nvSpPr>
          <p:spPr>
            <a:xfrm>
              <a:off x="2789348" y="4684463"/>
              <a:ext cx="648651" cy="576892"/>
            </a:xfrm>
            <a:prstGeom prst="ellipse">
              <a:avLst/>
            </a:prstGeom>
            <a:solidFill>
              <a:srgbClr val="E38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315335" y="5232851"/>
              <a:ext cx="1565215" cy="359639"/>
            </a:xfrm>
            <a:prstGeom prst="roundRect">
              <a:avLst>
                <a:gd name="adj" fmla="val 50000"/>
              </a:avLst>
            </a:prstGeom>
            <a:solidFill>
              <a:srgbClr val="E38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924582" y="5043996"/>
              <a:ext cx="2346722" cy="739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1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รอประมวลผล</a:t>
              </a:r>
              <a:endParaRPr lang="th-TH" sz="1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921379" y="4795776"/>
              <a:ext cx="360335" cy="354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4789020" y="457752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157525" y="440866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716910" y="478574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575526" y="1627116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051958" y="1597867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580828" y="1616525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656810" y="2854356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025315" y="2837470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625105" y="2815859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846455" y="4090341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214960" y="4073455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815133" y="4078552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85" name="Oval 84"/>
          <p:cNvSpPr/>
          <p:nvPr/>
        </p:nvSpPr>
        <p:spPr>
          <a:xfrm>
            <a:off x="242654" y="4819924"/>
            <a:ext cx="1380067" cy="1329267"/>
          </a:xfrm>
          <a:prstGeom prst="ellipse">
            <a:avLst/>
          </a:prstGeom>
          <a:solidFill>
            <a:srgbClr val="3F333A"/>
          </a:solidFill>
          <a:ln w="57150">
            <a:solidFill>
              <a:srgbClr val="E38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6" name="Oval 85"/>
          <p:cNvSpPr/>
          <p:nvPr/>
        </p:nvSpPr>
        <p:spPr>
          <a:xfrm>
            <a:off x="2274347" y="4819785"/>
            <a:ext cx="1380067" cy="1329267"/>
          </a:xfrm>
          <a:prstGeom prst="ellipse">
            <a:avLst/>
          </a:prstGeom>
          <a:solidFill>
            <a:srgbClr val="3F333A"/>
          </a:solidFill>
          <a:ln w="57150">
            <a:solidFill>
              <a:srgbClr val="E38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8" name="Rectangle 87"/>
          <p:cNvSpPr/>
          <p:nvPr/>
        </p:nvSpPr>
        <p:spPr>
          <a:xfrm>
            <a:off x="222083" y="4889279"/>
            <a:ext cx="1416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256209" y="4938023"/>
            <a:ext cx="1416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ไม่ผ่าน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03947" y="5131708"/>
            <a:ext cx="1416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E38F1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296445" y="5231072"/>
            <a:ext cx="1416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E38F1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233930" y="281374"/>
            <a:ext cx="2263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46.15</a:t>
            </a:r>
          </a:p>
        </p:txBody>
      </p:sp>
      <p:sp>
        <p:nvSpPr>
          <p:cNvPr id="97" name="Rectangle 96"/>
          <p:cNvSpPr/>
          <p:nvPr/>
        </p:nvSpPr>
        <p:spPr>
          <a:xfrm>
            <a:off x="9107733" y="1459251"/>
            <a:ext cx="2263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62.50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8860908" y="2653184"/>
            <a:ext cx="2263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50.00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996145" y="3926014"/>
            <a:ext cx="2263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188529" y="4955021"/>
            <a:ext cx="2949127" cy="169721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" name="Rounded Rectangle 101"/>
          <p:cNvSpPr/>
          <p:nvPr/>
        </p:nvSpPr>
        <p:spPr>
          <a:xfrm>
            <a:off x="3810404" y="525609"/>
            <a:ext cx="355583" cy="3425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Rounded Rectangle 104"/>
          <p:cNvSpPr/>
          <p:nvPr/>
        </p:nvSpPr>
        <p:spPr>
          <a:xfrm>
            <a:off x="4623886" y="1706261"/>
            <a:ext cx="355583" cy="3425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6" name="Rounded Rectangle 105"/>
          <p:cNvSpPr/>
          <p:nvPr/>
        </p:nvSpPr>
        <p:spPr>
          <a:xfrm>
            <a:off x="4538137" y="2914372"/>
            <a:ext cx="355583" cy="3425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7" name="Rounded Rectangle 106"/>
          <p:cNvSpPr/>
          <p:nvPr/>
        </p:nvSpPr>
        <p:spPr>
          <a:xfrm>
            <a:off x="3778710" y="4097510"/>
            <a:ext cx="355583" cy="3425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9" name="Straight Arrow Connector 108"/>
          <p:cNvCxnSpPr/>
          <p:nvPr/>
        </p:nvCxnSpPr>
        <p:spPr>
          <a:xfrm flipV="1">
            <a:off x="3056467" y="722207"/>
            <a:ext cx="900034" cy="587364"/>
          </a:xfrm>
          <a:prstGeom prst="straightConnector1">
            <a:avLst/>
          </a:prstGeom>
          <a:ln w="57150">
            <a:solidFill>
              <a:srgbClr val="CC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3582017" y="1877388"/>
            <a:ext cx="1215443" cy="350378"/>
          </a:xfrm>
          <a:prstGeom prst="straightConnector1">
            <a:avLst/>
          </a:prstGeom>
          <a:ln w="57150">
            <a:solidFill>
              <a:srgbClr val="E38F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512070" y="3043789"/>
            <a:ext cx="1191826" cy="21400"/>
          </a:xfrm>
          <a:prstGeom prst="straightConnector1">
            <a:avLst/>
          </a:prstGeom>
          <a:ln w="57150">
            <a:solidFill>
              <a:srgbClr val="B916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3261609" y="3621251"/>
            <a:ext cx="715821" cy="685650"/>
          </a:xfrm>
          <a:prstGeom prst="straightConnector1">
            <a:avLst/>
          </a:prstGeom>
          <a:ln w="57150">
            <a:solidFill>
              <a:srgbClr val="1AA1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>
          <a:xfrm>
            <a:off x="517141" y="1109134"/>
            <a:ext cx="2880278" cy="27969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7" name="Rectangle 116"/>
          <p:cNvSpPr/>
          <p:nvPr/>
        </p:nvSpPr>
        <p:spPr>
          <a:xfrm>
            <a:off x="242654" y="1022271"/>
            <a:ext cx="344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KPI 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2565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17141" y="3352244"/>
            <a:ext cx="2718433" cy="54511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9" name="Rectangle 118"/>
          <p:cNvSpPr/>
          <p:nvPr/>
        </p:nvSpPr>
        <p:spPr>
          <a:xfrm>
            <a:off x="713295" y="3369240"/>
            <a:ext cx="227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  25 ตัว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7569178" y="4921338"/>
            <a:ext cx="4495822" cy="1730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4" name="Rectangle 123"/>
          <p:cNvSpPr/>
          <p:nvPr/>
        </p:nvSpPr>
        <p:spPr>
          <a:xfrm>
            <a:off x="7985498" y="5442969"/>
            <a:ext cx="3775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spc="50" dirty="0">
                <a:ln w="11430"/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r>
              <a:rPr lang="en-US" sz="4400" b="1" spc="50" dirty="0">
                <a:ln w="11430"/>
                <a:latin typeface="TH SarabunPSK" panose="020B0500040200020003" pitchFamily="34" charset="-34"/>
                <a:cs typeface="TH SarabunPSK" panose="020B0500040200020003" pitchFamily="34" charset="-34"/>
              </a:rPr>
              <a:t>80</a:t>
            </a:r>
            <a:r>
              <a:rPr lang="th-TH" sz="4400" b="1" spc="50" dirty="0">
                <a:ln w="11430"/>
                <a:latin typeface="TH SarabunPSK" panose="020B0500040200020003" pitchFamily="34" charset="-34"/>
                <a:cs typeface="TH SarabunPSK" panose="020B0500040200020003" pitchFamily="34" charset="-34"/>
              </a:rPr>
              <a:t> ของตัวชี้วัด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8049236" y="5931207"/>
            <a:ext cx="3663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spc="50" dirty="0">
                <a:ln w="11430"/>
                <a:solidFill>
                  <a:srgbClr val="E38F1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ต้องผ่าน 20 ตัวชี้วัด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7906950" y="4997590"/>
            <a:ext cx="4014117" cy="379902"/>
          </a:xfrm>
          <a:prstGeom prst="rect">
            <a:avLst/>
          </a:prstGeom>
          <a:solidFill>
            <a:srgbClr val="152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8" name="Rectangle 127"/>
          <p:cNvSpPr/>
          <p:nvPr/>
        </p:nvSpPr>
        <p:spPr>
          <a:xfrm>
            <a:off x="8158453" y="4957619"/>
            <a:ext cx="35429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ln w="0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การบรรลุถึงวิสัยทัศน์ คปสอ.กะพ้อ</a:t>
            </a:r>
          </a:p>
        </p:txBody>
      </p:sp>
      <p:sp>
        <p:nvSpPr>
          <p:cNvPr id="2" name="Rectangle 1"/>
          <p:cNvSpPr/>
          <p:nvPr/>
        </p:nvSpPr>
        <p:spPr>
          <a:xfrm>
            <a:off x="4308473" y="5139663"/>
            <a:ext cx="2733392" cy="135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8" name="Rectangle 107"/>
          <p:cNvSpPr/>
          <p:nvPr/>
        </p:nvSpPr>
        <p:spPr>
          <a:xfrm>
            <a:off x="4395563" y="5084013"/>
            <a:ext cx="2563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ผ่านคิดเป็น</a:t>
            </a:r>
          </a:p>
          <a:p>
            <a:pPr algn="ctr"/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56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algn="ctr"/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688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62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fographic Video ตัวช่วยในการสื่อสารข้อมูลที่ง่ายและชัดเจ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29" y="0"/>
            <a:ext cx="95250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0136" y="3462291"/>
            <a:ext cx="6604986" cy="967666"/>
          </a:xfrm>
          <a:prstGeom prst="rect">
            <a:avLst/>
          </a:prstGeom>
          <a:solidFill>
            <a:srgbClr val="FB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572253" y="4141099"/>
            <a:ext cx="923871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15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185" y="5040694"/>
            <a:ext cx="2530136" cy="7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9330061" y="4960795"/>
            <a:ext cx="2530136" cy="7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778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067"/>
            <a:ext cx="12192000" cy="880533"/>
          </a:xfrm>
          <a:prstGeom prst="rect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24384" y="2000250"/>
            <a:ext cx="2486025" cy="300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324387" y="1160623"/>
            <a:ext cx="7136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0" i="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ยุทธศาสตร์ที่ 1 (</a:t>
            </a:r>
            <a:r>
              <a:rPr lang="en-US" b="0" i="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PP&amp;P EXCELLENCE)  13  </a:t>
            </a:r>
            <a:r>
              <a:rPr lang="th-TH" b="0" i="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ตัวชี้วัด</a:t>
            </a:r>
            <a:endParaRPr lang="th-TH" dirty="0">
              <a:latin typeface="-@-D-RCW 2550 v.2.00-" panose="02000000000000000000" pitchFamily="2" charset="0"/>
              <a:cs typeface="-@-D-RCW 2550 v.2.00-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236" y="2113747"/>
            <a:ext cx="2600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อัตราส่วนตายของมารดา</a:t>
            </a:r>
          </a:p>
          <a:p>
            <a:pPr algn="ctr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ไม่เกินร้อยละ 17 ต่อการเกิดมีชีพแสนคน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14022" y="3574274"/>
            <a:ext cx="1106752" cy="1047750"/>
          </a:xfrm>
          <a:prstGeom prst="ellipse">
            <a:avLst/>
          </a:prstGeom>
          <a:solidFill>
            <a:srgbClr val="38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Group 9"/>
          <p:cNvGrpSpPr/>
          <p:nvPr/>
        </p:nvGrpSpPr>
        <p:grpSpPr>
          <a:xfrm>
            <a:off x="3231024" y="2000250"/>
            <a:ext cx="2486025" cy="3009900"/>
            <a:chOff x="3036027" y="2000250"/>
            <a:chExt cx="2486025" cy="3009900"/>
          </a:xfrm>
        </p:grpSpPr>
        <p:sp>
          <p:nvSpPr>
            <p:cNvPr id="9" name="Rectangle 8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3361786" y="3574274"/>
              <a:ext cx="1106752" cy="1047750"/>
            </a:xfrm>
            <a:prstGeom prst="ellipse">
              <a:avLst/>
            </a:prstGeom>
            <a:solidFill>
              <a:srgbClr val="C45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46865" y="2000250"/>
            <a:ext cx="2486025" cy="3009900"/>
            <a:chOff x="3036027" y="2000250"/>
            <a:chExt cx="2486025" cy="3009900"/>
          </a:xfrm>
        </p:grpSpPr>
        <p:sp>
          <p:nvSpPr>
            <p:cNvPr id="14" name="Rectangle 13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Oval 14"/>
            <p:cNvSpPr/>
            <p:nvPr/>
          </p:nvSpPr>
          <p:spPr>
            <a:xfrm>
              <a:off x="3725663" y="3574274"/>
              <a:ext cx="1106752" cy="1047750"/>
            </a:xfrm>
            <a:prstGeom prst="ellipse">
              <a:avLst/>
            </a:prstGeom>
            <a:solidFill>
              <a:srgbClr val="FDA5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70127" y="2000250"/>
            <a:ext cx="2486025" cy="3009900"/>
            <a:chOff x="3036027" y="2000250"/>
            <a:chExt cx="2486025" cy="3009900"/>
          </a:xfrm>
        </p:grpSpPr>
        <p:sp>
          <p:nvSpPr>
            <p:cNvPr id="17" name="Rectangle 16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Oval 17"/>
            <p:cNvSpPr/>
            <p:nvPr/>
          </p:nvSpPr>
          <p:spPr>
            <a:xfrm>
              <a:off x="3211902" y="3564949"/>
              <a:ext cx="1106752" cy="1047750"/>
            </a:xfrm>
            <a:prstGeom prst="ellipse">
              <a:avLst/>
            </a:prstGeom>
            <a:solidFill>
              <a:srgbClr val="1AA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11588" y="2113746"/>
            <a:ext cx="2555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หญิงตั้งครรภ์ได้รับการดูแลก่อนคลอด 5 ครั้ง ตามเกณฑ์มากกว่าร้อยละ 75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5677" y="2004614"/>
            <a:ext cx="2399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หญิงตั้งครรภ์ได้รับการฝากครรภ์คร้งแรก เมื่ออายุครรภ์ ≤12 สัปดาห์มากกว่าร้อยละ 80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57362" y="2000250"/>
            <a:ext cx="2486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ร้อยละหญิงหลังคลอดได้รับการดูแล 3 ครั้ง ตามเกณฑ์ มากกว่าร้อยละ 75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212" y="1766330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22"/>
          <p:cNvSpPr/>
          <p:nvPr/>
        </p:nvSpPr>
        <p:spPr>
          <a:xfrm>
            <a:off x="2964131" y="1766330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>
            <a:off x="5838825" y="1706295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8805531" y="1706295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/>
          <p:cNvSpPr/>
          <p:nvPr/>
        </p:nvSpPr>
        <p:spPr>
          <a:xfrm>
            <a:off x="115431" y="1615761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13739" y="1616818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88559" y="1570783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38133" y="1574021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7236" y="134436"/>
            <a:ext cx="9238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รายงานความก้าวหน้าตัวชี้วัด คปสอ.กะพ้อ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62876" y="3713428"/>
            <a:ext cx="409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74357" y="3713428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74.11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31829" y="3724469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74.63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666352" y="1033759"/>
            <a:ext cx="2600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ณ 31 พฤษภาคม 2565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68237" y="4425749"/>
            <a:ext cx="1789003" cy="1106066"/>
            <a:chOff x="230448" y="5149304"/>
            <a:chExt cx="2600325" cy="1619756"/>
          </a:xfrm>
        </p:grpSpPr>
        <p:pic>
          <p:nvPicPr>
            <p:cNvPr id="36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ounded Rectangle 39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445666" y="4429894"/>
            <a:ext cx="1745078" cy="1050501"/>
            <a:chOff x="3189231" y="5196880"/>
            <a:chExt cx="2600325" cy="1477217"/>
          </a:xfrm>
        </p:grpSpPr>
        <p:pic>
          <p:nvPicPr>
            <p:cNvPr id="55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ounded Rectangle 55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189231" y="5938344"/>
              <a:ext cx="2600325" cy="735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473960" y="4403493"/>
            <a:ext cx="1745078" cy="1050501"/>
            <a:chOff x="3189231" y="5196880"/>
            <a:chExt cx="2600325" cy="1477217"/>
          </a:xfrm>
        </p:grpSpPr>
        <p:pic>
          <p:nvPicPr>
            <p:cNvPr id="59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Rounded Rectangle 59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89231" y="5938344"/>
              <a:ext cx="2600325" cy="735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076" name="Picture 4" descr="รูปการ์ตูนหญิงตั้งครรภ์ PNG , การ์ตูน, หญิงตั้งครรภ์, สีชมพูภาพ PNG และ  เวกเตอร์ สำหรับการดาวน์โหลดฟร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88750" l="22750" r="74167">
                        <a14:foregroundMark x1="44500" y1="18750" x2="46833" y2="20000"/>
                        <a14:foregroundMark x1="49583" y1="22333" x2="55667" y2="25083"/>
                        <a14:foregroundMark x1="57750" y1="25500" x2="58583" y2="26083"/>
                        <a14:foregroundMark x1="61333" y1="27583" x2="63917" y2="28833"/>
                        <a14:foregroundMark x1="65167" y1="30083" x2="65167" y2="30083"/>
                        <a14:foregroundMark x1="53333" y1="40417" x2="53333" y2="43167"/>
                        <a14:foregroundMark x1="53333" y1="47167" x2="52917" y2="48583"/>
                        <a14:foregroundMark x1="52750" y1="49417" x2="52500" y2="50917"/>
                        <a14:foregroundMark x1="52500" y1="52417" x2="52500" y2="53417"/>
                        <a14:foregroundMark x1="57750" y1="36417" x2="57750" y2="38083"/>
                        <a14:foregroundMark x1="57750" y1="39333" x2="57750" y2="4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2632" y="3349488"/>
            <a:ext cx="1820977" cy="182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ถ้า &quot;ลูกน้องที่ทำงานอ้างมีลูกอ่อน&quot; และ &quot;ลางานบ่อยมากจนกินแรงเพื่อนร่วมงาน&quot;  คุณจะจัดการอย่างไรดี ? - Pant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662" y1="72960" x2="9913" y2="74126"/>
                        <a14:foregroundMark x1="7872" y1="76690" x2="8455" y2="78089"/>
                        <a14:foregroundMark x1="36735" y1="81119" x2="36735" y2="83683"/>
                        <a14:foregroundMark x1="39067" y1="86946" x2="39067" y2="86946"/>
                        <a14:foregroundMark x1="71429" y1="60373" x2="71429" y2="60373"/>
                        <a14:foregroundMark x1="71429" y1="60373" x2="70554" y2="60373"/>
                        <a14:foregroundMark x1="50729" y1="6527" x2="53936" y2="6294"/>
                        <a14:foregroundMark x1="67055" y1="5828" x2="70554" y2="7226"/>
                        <a14:foregroundMark x1="75802" y1="7692" x2="81633" y2="10023"/>
                        <a14:foregroundMark x1="83382" y1="10490" x2="86297" y2="14685"/>
                        <a14:foregroundMark x1="86880" y1="15152" x2="88630" y2="18881"/>
                        <a14:foregroundMark x1="89504" y1="20513" x2="90962" y2="24942"/>
                        <a14:foregroundMark x1="90962" y1="26107" x2="91254" y2="28904"/>
                        <a14:foregroundMark x1="91545" y1="29371" x2="91837" y2="32634"/>
                        <a14:foregroundMark x1="46647" y1="4196" x2="45190" y2="7925"/>
                        <a14:foregroundMark x1="44898" y1="8159" x2="44315" y2="9790"/>
                        <a14:foregroundMark x1="43440" y1="10490" x2="41691" y2="11422"/>
                        <a14:foregroundMark x1="34694" y1="9091" x2="35277" y2="12587"/>
                        <a14:foregroundMark x1="35277" y1="12587" x2="36152" y2="13287"/>
                        <a14:foregroundMark x1="85714" y1="50583" x2="86589" y2="52448"/>
                        <a14:foregroundMark x1="88047" y1="55944" x2="88047" y2="57343"/>
                        <a14:foregroundMark x1="88047" y1="57576" x2="88047" y2="57576"/>
                        <a14:foregroundMark x1="89504" y1="37529" x2="89504" y2="38928"/>
                        <a14:foregroundMark x1="89504" y1="39860" x2="89504" y2="39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49" y="3532180"/>
            <a:ext cx="976842" cy="12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2794639" y="3746092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54.05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562795" y="4406360"/>
            <a:ext cx="1745078" cy="1050501"/>
            <a:chOff x="3189231" y="5196880"/>
            <a:chExt cx="2600325" cy="1477217"/>
          </a:xfrm>
        </p:grpSpPr>
        <p:pic>
          <p:nvPicPr>
            <p:cNvPr id="66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Rounded Rectangle 66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189231" y="5938344"/>
              <a:ext cx="2600325" cy="735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080" name="Picture 8" descr="รูปเวกเตอร์ของหญิงตั้งครรภ์กับทารก PNG , เวกเตอร์, ทารก, หญิงตั้งครรภ์ภาพ  PNG และ เวกเตอร์ สำหรับการดาวน์โหลดฟรี | ทารก, เครื่องเพชรพลอย, กราฟิก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56" y="3805854"/>
            <a:ext cx="1371871" cy="137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การ์ตูนภาพหญิงตั้งครรภ์มีความสุข ดาวน์โหลดรูปภาพ (รหัส) 401565343_ขนาด 1.8  MB_รูปแบบรูปภาพ PSD _th.lovepik.c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667" l="18000" r="7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379" y="3132667"/>
            <a:ext cx="1941637" cy="19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5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067"/>
            <a:ext cx="12192000" cy="880533"/>
          </a:xfrm>
          <a:prstGeom prst="rect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723481" y="2000026"/>
            <a:ext cx="2486025" cy="300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1454103" y="3577734"/>
            <a:ext cx="1106752" cy="1047750"/>
          </a:xfrm>
          <a:prstGeom prst="ellipse">
            <a:avLst/>
          </a:prstGeom>
          <a:solidFill>
            <a:srgbClr val="46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Oval 29"/>
          <p:cNvSpPr/>
          <p:nvPr/>
        </p:nvSpPr>
        <p:spPr>
          <a:xfrm>
            <a:off x="549787" y="1748597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598006" y="1598028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7236" y="134436"/>
            <a:ext cx="9238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รายงานความก้าวหน้าตัวชี้วัด คปสอ.กะพ้อ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81696" y="1941807"/>
            <a:ext cx="2631040" cy="3009900"/>
            <a:chOff x="5904638" y="1881345"/>
            <a:chExt cx="2631040" cy="3009900"/>
          </a:xfrm>
        </p:grpSpPr>
        <p:grpSp>
          <p:nvGrpSpPr>
            <p:cNvPr id="13" name="Group 12"/>
            <p:cNvGrpSpPr/>
            <p:nvPr/>
          </p:nvGrpSpPr>
          <p:grpSpPr>
            <a:xfrm>
              <a:off x="6036877" y="1881345"/>
              <a:ext cx="2486025" cy="3009900"/>
              <a:chOff x="2935242" y="1881345"/>
              <a:chExt cx="2486025" cy="30099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935242" y="1881345"/>
                <a:ext cx="2486025" cy="3009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550453" y="3476786"/>
                <a:ext cx="1106752" cy="1047750"/>
              </a:xfrm>
              <a:prstGeom prst="ellipse">
                <a:avLst/>
              </a:prstGeom>
              <a:solidFill>
                <a:srgbClr val="37A7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5904638" y="3599047"/>
              <a:ext cx="263104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68.67</a:t>
              </a:r>
              <a:endPara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453615" y="1421114"/>
            <a:ext cx="2762258" cy="4435144"/>
            <a:chOff x="5732474" y="1541711"/>
            <a:chExt cx="2762258" cy="4435144"/>
          </a:xfrm>
        </p:grpSpPr>
        <p:sp>
          <p:nvSpPr>
            <p:cNvPr id="9" name="Rectangle 8"/>
            <p:cNvSpPr/>
            <p:nvPr/>
          </p:nvSpPr>
          <p:spPr>
            <a:xfrm>
              <a:off x="5960942" y="1947780"/>
              <a:ext cx="2486025" cy="4029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056704" y="1925143"/>
              <a:ext cx="24380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i="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ความครอบคลุมของการได้รับวัคซีนแต่ละชนิดครบตามเกณฑ์ ในเด็กอายุครบ 1-5 ปีเพิ่มขึ้นร้อยละ 20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71347" y="3537880"/>
              <a:ext cx="21910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i="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อายุครบ 1 ปี 47.43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60942" y="4098149"/>
              <a:ext cx="21910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i="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อายุครบ 2 ปี 30.09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60942" y="4643678"/>
              <a:ext cx="21910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i="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อายุครบ 3 ปี 30.68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60942" y="5252932"/>
              <a:ext cx="21910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i="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อายุครบ 5 ปี 23.59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732474" y="1691223"/>
              <a:ext cx="514350" cy="467840"/>
            </a:xfrm>
            <a:prstGeom prst="ellipse">
              <a:avLst/>
            </a:prstGeom>
            <a:solidFill>
              <a:srgbClr val="111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82082" y="1541711"/>
              <a:ext cx="4090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69419" y="3479077"/>
              <a:ext cx="7610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14.04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7177" y="1099971"/>
            <a:ext cx="7136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0" i="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ยุทธศาสตร์ที่ 1 (</a:t>
            </a:r>
            <a:r>
              <a:rPr lang="en-US" b="0" i="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PP&amp;P EXCELLENCE)  13  </a:t>
            </a:r>
            <a:r>
              <a:rPr lang="th-TH" b="0" i="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ตัวชี้วัด</a:t>
            </a:r>
            <a:endParaRPr lang="th-TH" dirty="0">
              <a:latin typeface="-@-D-RCW 2550 v.2.00-" panose="02000000000000000000" pitchFamily="2" charset="0"/>
              <a:cs typeface="-@-D-RCW 2550 v.2.00-" panose="02000000000000000000" pitchFamily="2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9894927" y="3306603"/>
            <a:ext cx="1252786" cy="2432956"/>
            <a:chOff x="7187810" y="3410542"/>
            <a:chExt cx="1252786" cy="2432956"/>
          </a:xfrm>
        </p:grpSpPr>
        <p:sp>
          <p:nvSpPr>
            <p:cNvPr id="19" name="Oval 18"/>
            <p:cNvSpPr/>
            <p:nvPr/>
          </p:nvSpPr>
          <p:spPr>
            <a:xfrm>
              <a:off x="7784005" y="4066358"/>
              <a:ext cx="580750" cy="556697"/>
            </a:xfrm>
            <a:prstGeom prst="ellipse">
              <a:avLst/>
            </a:prstGeom>
            <a:solidFill>
              <a:srgbClr val="1AA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Oval 19"/>
            <p:cNvSpPr/>
            <p:nvPr/>
          </p:nvSpPr>
          <p:spPr>
            <a:xfrm>
              <a:off x="7784005" y="4663289"/>
              <a:ext cx="580750" cy="556697"/>
            </a:xfrm>
            <a:prstGeom prst="ellipse">
              <a:avLst/>
            </a:prstGeom>
            <a:solidFill>
              <a:srgbClr val="1AA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Oval 20"/>
            <p:cNvSpPr/>
            <p:nvPr/>
          </p:nvSpPr>
          <p:spPr>
            <a:xfrm>
              <a:off x="7772585" y="3469427"/>
              <a:ext cx="580750" cy="556697"/>
            </a:xfrm>
            <a:prstGeom prst="ellipse">
              <a:avLst/>
            </a:prstGeom>
            <a:solidFill>
              <a:srgbClr val="1AA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Oval 21"/>
            <p:cNvSpPr/>
            <p:nvPr/>
          </p:nvSpPr>
          <p:spPr>
            <a:xfrm>
              <a:off x="7784005" y="5286801"/>
              <a:ext cx="580750" cy="556697"/>
            </a:xfrm>
            <a:prstGeom prst="ellipse">
              <a:avLst/>
            </a:prstGeom>
            <a:solidFill>
              <a:srgbClr val="1AA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29309" y="3410542"/>
              <a:ext cx="6262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200" b="1" i="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 2564</a:t>
              </a:r>
              <a:endPara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87810" y="3435351"/>
              <a:ext cx="577515" cy="2408147"/>
            </a:xfrm>
            <a:prstGeom prst="rect">
              <a:avLst/>
            </a:prstGeom>
            <a:noFill/>
            <a:ln w="28575">
              <a:solidFill>
                <a:srgbClr val="1AA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79510" y="4080004"/>
              <a:ext cx="7610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18.7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675423" y="4678792"/>
              <a:ext cx="7610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8.97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673849" y="5311724"/>
              <a:ext cx="7610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10.68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541932" y="2192739"/>
            <a:ext cx="2910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7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ร้อยละหญิงคลอดที่ภาวะ </a:t>
            </a:r>
            <a:r>
              <a:rPr lang="en-US" sz="27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Shock </a:t>
            </a:r>
            <a:r>
              <a:rPr lang="th-TH" sz="27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จากการตกเลือดไม่เกินร้อยละ 25</a:t>
            </a:r>
            <a:endParaRPr lang="th-TH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041609" y="1739719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Rectangle 52"/>
          <p:cNvSpPr/>
          <p:nvPr/>
        </p:nvSpPr>
        <p:spPr>
          <a:xfrm>
            <a:off x="4077177" y="1603660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81396" y="2221244"/>
            <a:ext cx="2288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เด็็กปฐมวัยสูงดีสมส่วน ร้อยละ 64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390560" y="3385055"/>
            <a:ext cx="761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14.04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81587" y="3716888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666352" y="1033759"/>
            <a:ext cx="2600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ณ 31 พฤษภาคม 2565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951068" y="5561220"/>
            <a:ext cx="1745078" cy="1050501"/>
            <a:chOff x="3189231" y="5196880"/>
            <a:chExt cx="2600325" cy="1477217"/>
          </a:xfrm>
        </p:grpSpPr>
        <p:pic>
          <p:nvPicPr>
            <p:cNvPr id="65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Rounded Rectangle 65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189231" y="5938344"/>
              <a:ext cx="2600325" cy="735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0242" name="Picture 2" descr="ไอเดีย พอร์ต 9 รายการ | พยาบาล, เครื่องมือแพทย์, หมอ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6667" l="4167" r="95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" y="3755411"/>
            <a:ext cx="1900767" cy="19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รูปการ์ตูนเด็กนั่ง ดาวน์โหลดรูปภาพ (รหัส) 401565323_ขนาด 3.4  MB_รูปแบบรูปภาพ PSD _th.lovepik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44" b="96744" l="7907" r="86744">
                        <a14:foregroundMark x1="29419" y1="48605" x2="29419" y2="48605"/>
                        <a14:foregroundMark x1="32791" y1="46628" x2="34767" y2="46628"/>
                        <a14:foregroundMark x1="36628" y1="46628" x2="38140" y2="47209"/>
                        <a14:foregroundMark x1="40581" y1="47674" x2="41977" y2="49535"/>
                        <a14:foregroundMark x1="42558" y1="50116" x2="42558" y2="50116"/>
                        <a14:foregroundMark x1="60000" y1="36977" x2="64419" y2="35930"/>
                        <a14:foregroundMark x1="66860" y1="35465" x2="68256" y2="35930"/>
                        <a14:foregroundMark x1="68837" y1="36395" x2="69302" y2="38837"/>
                        <a14:foregroundMark x1="69302" y1="39884" x2="69302" y2="39884"/>
                        <a14:foregroundMark x1="65930" y1="39884" x2="65930" y2="39884"/>
                        <a14:foregroundMark x1="65930" y1="39419" x2="65930" y2="3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76" y="3431131"/>
            <a:ext cx="1739996" cy="173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วัคซีน คืออะไร…แล้วทำไมเราถึงต้องฉีดวัคซีน ? – ศูนย์การแพทย์กาญจนาภิเษก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310" y="5603360"/>
            <a:ext cx="1343368" cy="132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5746413" y="4357354"/>
            <a:ext cx="1789003" cy="1106066"/>
            <a:chOff x="230448" y="5149304"/>
            <a:chExt cx="2600325" cy="1619756"/>
          </a:xfrm>
        </p:grpSpPr>
        <p:pic>
          <p:nvPicPr>
            <p:cNvPr id="69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ounded Rectangle 69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070347" y="4489498"/>
            <a:ext cx="1745078" cy="1050501"/>
            <a:chOff x="3189231" y="5196880"/>
            <a:chExt cx="2600325" cy="1477217"/>
          </a:xfrm>
        </p:grpSpPr>
        <p:pic>
          <p:nvPicPr>
            <p:cNvPr id="72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Rounded Rectangle 72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189231" y="5938344"/>
              <a:ext cx="2600325" cy="735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32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067"/>
            <a:ext cx="12192000" cy="880533"/>
          </a:xfrm>
          <a:prstGeom prst="rect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24384" y="2000250"/>
            <a:ext cx="2486025" cy="300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324387" y="1160623"/>
            <a:ext cx="7136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0" i="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ยุทธศาสตร์ที่ 1 (</a:t>
            </a:r>
            <a:r>
              <a:rPr lang="en-US" b="0" i="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PP&amp;P EXCELLENCE)  13  </a:t>
            </a:r>
            <a:r>
              <a:rPr lang="th-TH" b="0" i="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ตัวชี้วัด</a:t>
            </a:r>
            <a:endParaRPr lang="th-TH" dirty="0">
              <a:latin typeface="-@-D-RCW 2550 v.2.00-" panose="02000000000000000000" pitchFamily="2" charset="0"/>
              <a:cs typeface="-@-D-RCW 2550 v.2.00-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14022" y="3574274"/>
            <a:ext cx="1106752" cy="1047750"/>
          </a:xfrm>
          <a:prstGeom prst="ellipse">
            <a:avLst/>
          </a:prstGeom>
          <a:solidFill>
            <a:srgbClr val="38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Group 9"/>
          <p:cNvGrpSpPr/>
          <p:nvPr/>
        </p:nvGrpSpPr>
        <p:grpSpPr>
          <a:xfrm>
            <a:off x="3231024" y="2000250"/>
            <a:ext cx="2486025" cy="3009900"/>
            <a:chOff x="3036027" y="2000250"/>
            <a:chExt cx="2486025" cy="3009900"/>
          </a:xfrm>
        </p:grpSpPr>
        <p:sp>
          <p:nvSpPr>
            <p:cNvPr id="9" name="Rectangle 8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3725663" y="3574274"/>
              <a:ext cx="1106752" cy="1047750"/>
            </a:xfrm>
            <a:prstGeom prst="ellipse">
              <a:avLst/>
            </a:prstGeom>
            <a:solidFill>
              <a:srgbClr val="C45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41711" y="2034781"/>
            <a:ext cx="2486025" cy="3009900"/>
            <a:chOff x="3036027" y="2000250"/>
            <a:chExt cx="2486025" cy="3009900"/>
          </a:xfrm>
        </p:grpSpPr>
        <p:sp>
          <p:nvSpPr>
            <p:cNvPr id="14" name="Rectangle 13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Oval 14"/>
            <p:cNvSpPr/>
            <p:nvPr/>
          </p:nvSpPr>
          <p:spPr>
            <a:xfrm>
              <a:off x="3725663" y="3574274"/>
              <a:ext cx="1106752" cy="1047750"/>
            </a:xfrm>
            <a:prstGeom prst="ellipse">
              <a:avLst/>
            </a:prstGeom>
            <a:solidFill>
              <a:srgbClr val="FDA5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70127" y="2000250"/>
            <a:ext cx="2486025" cy="3009900"/>
            <a:chOff x="3036027" y="2000250"/>
            <a:chExt cx="2486025" cy="3009900"/>
          </a:xfrm>
        </p:grpSpPr>
        <p:sp>
          <p:nvSpPr>
            <p:cNvPr id="17" name="Rectangle 16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Oval 17"/>
            <p:cNvSpPr/>
            <p:nvPr/>
          </p:nvSpPr>
          <p:spPr>
            <a:xfrm>
              <a:off x="3725663" y="3574274"/>
              <a:ext cx="1106752" cy="1047750"/>
            </a:xfrm>
            <a:prstGeom prst="ellipse">
              <a:avLst/>
            </a:prstGeom>
            <a:solidFill>
              <a:srgbClr val="1AA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1" name="Oval 20"/>
          <p:cNvSpPr/>
          <p:nvPr/>
        </p:nvSpPr>
        <p:spPr>
          <a:xfrm>
            <a:off x="67212" y="1766330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22"/>
          <p:cNvSpPr/>
          <p:nvPr/>
        </p:nvSpPr>
        <p:spPr>
          <a:xfrm>
            <a:off x="2964131" y="1766330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>
            <a:off x="5838825" y="1706295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8805531" y="1706295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/>
          <p:cNvSpPr/>
          <p:nvPr/>
        </p:nvSpPr>
        <p:spPr>
          <a:xfrm>
            <a:off x="115431" y="1615761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13739" y="1616818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42631" y="1571771"/>
            <a:ext cx="669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52593" y="1554599"/>
            <a:ext cx="667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7236" y="134436"/>
            <a:ext cx="9238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รายงานความก้าวหน้าตัวชี้วัด คปสอ.กะพ้อ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859763" y="1013695"/>
            <a:ext cx="2600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ณ 31 พฤษภาคม 2565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9950" y="2212024"/>
            <a:ext cx="2527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ร้อยละของประชากรสูงอายุที่มีพฤติกรรมสุขภาพที่พึงประสงค์ ร้อยละ 50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61581" y="2136765"/>
            <a:ext cx="25352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3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ร้อยละของตำบลที่มีระบบการส่งเสริมสุขภาพดูแลผู้สูงอายุระยะยาว 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Long Term Care </a:t>
            </a:r>
            <a:r>
              <a:rPr lang="th-TH" sz="23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ในชุมชน ร้อยละ 98</a:t>
            </a:r>
            <a:endParaRPr lang="th-TH" sz="2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7206" y="3709453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8.84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07785" y="3703088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86711" y="2154736"/>
            <a:ext cx="2472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ความครบคลุมของการได้รับวัคซีน-19 ไม่น้อยกว่าร้อยละ 70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217131" y="2067416"/>
            <a:ext cx="2438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ผู้สูงอายุติดเตียงเข้าถึงการบริการทางการแพทย์ ร้อยละ 100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56622" y="3765565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57.7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108737" y="3780594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0496463" y="4406360"/>
            <a:ext cx="1789003" cy="1106066"/>
            <a:chOff x="230448" y="5149304"/>
            <a:chExt cx="2600325" cy="1619756"/>
          </a:xfrm>
        </p:grpSpPr>
        <p:pic>
          <p:nvPicPr>
            <p:cNvPr id="57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ounded Rectangle 57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19357" y="4474640"/>
            <a:ext cx="1745078" cy="1050501"/>
            <a:chOff x="3189231" y="5196880"/>
            <a:chExt cx="2600325" cy="1477217"/>
          </a:xfrm>
        </p:grpSpPr>
        <p:pic>
          <p:nvPicPr>
            <p:cNvPr id="61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ounded Rectangle 61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89231" y="5938344"/>
              <a:ext cx="2600325" cy="735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11349" y="4419075"/>
            <a:ext cx="1789003" cy="1106066"/>
            <a:chOff x="230448" y="5149304"/>
            <a:chExt cx="2600325" cy="1619756"/>
          </a:xfrm>
        </p:grpSpPr>
        <p:pic>
          <p:nvPicPr>
            <p:cNvPr id="75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ounded Rectangle 75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608970" y="4393873"/>
            <a:ext cx="1745078" cy="1050501"/>
            <a:chOff x="3189231" y="5196880"/>
            <a:chExt cx="2600325" cy="1477217"/>
          </a:xfrm>
        </p:grpSpPr>
        <p:pic>
          <p:nvPicPr>
            <p:cNvPr id="50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ounded Rectangle 50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189231" y="5938344"/>
              <a:ext cx="2600325" cy="735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27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067"/>
            <a:ext cx="12192000" cy="880533"/>
          </a:xfrm>
          <a:prstGeom prst="rect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Group 12"/>
          <p:cNvGrpSpPr/>
          <p:nvPr/>
        </p:nvGrpSpPr>
        <p:grpSpPr>
          <a:xfrm>
            <a:off x="3440800" y="2269530"/>
            <a:ext cx="2486025" cy="3009900"/>
            <a:chOff x="3036027" y="2000250"/>
            <a:chExt cx="2486025" cy="3009900"/>
          </a:xfrm>
        </p:grpSpPr>
        <p:sp>
          <p:nvSpPr>
            <p:cNvPr id="14" name="Rectangle 13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Oval 14"/>
            <p:cNvSpPr/>
            <p:nvPr/>
          </p:nvSpPr>
          <p:spPr>
            <a:xfrm>
              <a:off x="3725663" y="3574274"/>
              <a:ext cx="1106752" cy="1047750"/>
            </a:xfrm>
            <a:prstGeom prst="ellipse">
              <a:avLst/>
            </a:prstGeom>
            <a:solidFill>
              <a:srgbClr val="37A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31846" y="2222571"/>
            <a:ext cx="2486025" cy="3009900"/>
            <a:chOff x="3036027" y="2000250"/>
            <a:chExt cx="2486025" cy="3009900"/>
          </a:xfrm>
        </p:grpSpPr>
        <p:sp>
          <p:nvSpPr>
            <p:cNvPr id="17" name="Rectangle 16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Oval 17"/>
            <p:cNvSpPr/>
            <p:nvPr/>
          </p:nvSpPr>
          <p:spPr>
            <a:xfrm>
              <a:off x="3725663" y="3574274"/>
              <a:ext cx="1106752" cy="1047750"/>
            </a:xfrm>
            <a:prstGeom prst="ellipse">
              <a:avLst/>
            </a:prstGeom>
            <a:solidFill>
              <a:srgbClr val="C34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370053" y="2287776"/>
            <a:ext cx="2527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50 ของเด็ก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3 ปี ได้รับการตรวจสุขภาพช่องปาก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31846" y="2260671"/>
            <a:ext cx="25352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73 ของเด็ก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3 ปี ปราศจากโรคฟันผุในฟันน้ำนม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112878" y="1906501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Oval 32"/>
          <p:cNvSpPr/>
          <p:nvPr/>
        </p:nvSpPr>
        <p:spPr>
          <a:xfrm>
            <a:off x="6919357" y="1938119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2981762" y="1753497"/>
            <a:ext cx="757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87376" y="1775612"/>
            <a:ext cx="1172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7236" y="134436"/>
            <a:ext cx="9238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รายงานความก้าวหน้าตัวชี้วัด คปสอ.กะพ้อ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4387" y="1160623"/>
            <a:ext cx="7136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0" i="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ยุทธศาสตร์ที่ 1 (</a:t>
            </a:r>
            <a:r>
              <a:rPr lang="en-US" b="0" i="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PP&amp;P EXCELLENCE)  13  </a:t>
            </a:r>
            <a:r>
              <a:rPr lang="th-TH" b="0" i="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ตัวชี้วัด</a:t>
            </a:r>
            <a:endParaRPr lang="th-TH" dirty="0">
              <a:latin typeface="-@-D-RCW 2550 v.2.00-" panose="02000000000000000000" pitchFamily="2" charset="0"/>
              <a:cs typeface="-@-D-RCW 2550 v.2.00-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70053" y="4024970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57.3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236059" y="3945252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94.87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666352" y="1033759"/>
            <a:ext cx="2600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ณ 31 พฤษภาคม 2565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778938" y="4679438"/>
            <a:ext cx="1789003" cy="1106066"/>
            <a:chOff x="230448" y="5149304"/>
            <a:chExt cx="2600325" cy="1619756"/>
          </a:xfrm>
        </p:grpSpPr>
        <p:pic>
          <p:nvPicPr>
            <p:cNvPr id="53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ounded Rectangle 53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822566" y="4647696"/>
            <a:ext cx="1789003" cy="1106066"/>
            <a:chOff x="230448" y="5149304"/>
            <a:chExt cx="2600325" cy="1619756"/>
          </a:xfrm>
        </p:grpSpPr>
        <p:pic>
          <p:nvPicPr>
            <p:cNvPr id="61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ounded Rectangle 61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24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067"/>
            <a:ext cx="12192000" cy="880533"/>
          </a:xfrm>
          <a:prstGeom prst="rect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24387" y="2000250"/>
            <a:ext cx="2486025" cy="300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7236" y="1057100"/>
            <a:ext cx="8356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2 (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SERVICE EXCELLENCE)  8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</a:p>
        </p:txBody>
      </p:sp>
      <p:sp>
        <p:nvSpPr>
          <p:cNvPr id="8" name="Oval 7"/>
          <p:cNvSpPr/>
          <p:nvPr/>
        </p:nvSpPr>
        <p:spPr>
          <a:xfrm>
            <a:off x="1014023" y="3848119"/>
            <a:ext cx="1106752" cy="1047750"/>
          </a:xfrm>
          <a:prstGeom prst="ellipse">
            <a:avLst/>
          </a:prstGeom>
          <a:solidFill>
            <a:srgbClr val="38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Group 9"/>
          <p:cNvGrpSpPr/>
          <p:nvPr/>
        </p:nvGrpSpPr>
        <p:grpSpPr>
          <a:xfrm>
            <a:off x="3231024" y="2000250"/>
            <a:ext cx="2486025" cy="3009900"/>
            <a:chOff x="3036027" y="2000250"/>
            <a:chExt cx="2486025" cy="3009900"/>
          </a:xfrm>
        </p:grpSpPr>
        <p:sp>
          <p:nvSpPr>
            <p:cNvPr id="9" name="Rectangle 8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3725663" y="3574274"/>
              <a:ext cx="1106752" cy="1047750"/>
            </a:xfrm>
            <a:prstGeom prst="ellipse">
              <a:avLst/>
            </a:prstGeom>
            <a:solidFill>
              <a:srgbClr val="C45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53893" y="2024162"/>
            <a:ext cx="2486025" cy="3009900"/>
            <a:chOff x="3036027" y="2000250"/>
            <a:chExt cx="2486025" cy="3009900"/>
          </a:xfrm>
        </p:grpSpPr>
        <p:sp>
          <p:nvSpPr>
            <p:cNvPr id="14" name="Rectangle 13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Oval 14"/>
            <p:cNvSpPr/>
            <p:nvPr/>
          </p:nvSpPr>
          <p:spPr>
            <a:xfrm>
              <a:off x="3725663" y="3574274"/>
              <a:ext cx="1106752" cy="1047750"/>
            </a:xfrm>
            <a:prstGeom prst="ellipse">
              <a:avLst/>
            </a:prstGeom>
            <a:solidFill>
              <a:srgbClr val="FDA5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70127" y="2000250"/>
            <a:ext cx="2486025" cy="3009900"/>
            <a:chOff x="3036027" y="2000250"/>
            <a:chExt cx="2486025" cy="3009900"/>
          </a:xfrm>
        </p:grpSpPr>
        <p:sp>
          <p:nvSpPr>
            <p:cNvPr id="17" name="Rectangle 16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Oval 17"/>
            <p:cNvSpPr/>
            <p:nvPr/>
          </p:nvSpPr>
          <p:spPr>
            <a:xfrm>
              <a:off x="3725663" y="3574274"/>
              <a:ext cx="1106752" cy="1047750"/>
            </a:xfrm>
            <a:prstGeom prst="ellipse">
              <a:avLst/>
            </a:prstGeom>
            <a:solidFill>
              <a:srgbClr val="1AA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" name="Oval 18"/>
          <p:cNvSpPr/>
          <p:nvPr/>
        </p:nvSpPr>
        <p:spPr>
          <a:xfrm>
            <a:off x="67212" y="1766330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Oval 19"/>
          <p:cNvSpPr/>
          <p:nvPr/>
        </p:nvSpPr>
        <p:spPr>
          <a:xfrm>
            <a:off x="2964131" y="1766330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/>
          <p:cNvSpPr/>
          <p:nvPr/>
        </p:nvSpPr>
        <p:spPr>
          <a:xfrm>
            <a:off x="5838825" y="1706295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/>
          <p:cNvSpPr/>
          <p:nvPr/>
        </p:nvSpPr>
        <p:spPr>
          <a:xfrm>
            <a:off x="8805531" y="1706295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267236" y="134436"/>
            <a:ext cx="9238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รายงานความก้าวหน้าตัวชี้วัด คปสอ.กะพ้อ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5431" y="1615761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13739" y="1616818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88559" y="1570783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838133" y="1574021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721" y="2052500"/>
            <a:ext cx="2520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อัตราการเสียชีวิตของผู้ป่วยวิกฤติฉุกเฉิน 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Triage Level 1 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24 ชั่วโมงใน รพ. ระดับ 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F2 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472" y="3483803"/>
            <a:ext cx="247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(ทั้งที่ </a:t>
            </a: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 </a:t>
            </a:r>
            <a:r>
              <a:rPr lang="th-TH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Admit) &lt; </a:t>
            </a:r>
            <a:r>
              <a:rPr lang="th-TH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12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21052" y="2174135"/>
            <a:ext cx="2685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อัตราความสำเร็จของการรักษาผู้ป่วยวัณโรคปอดรายใหม่ เกณฑ์ ร้อยละ 88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97614" y="2174135"/>
            <a:ext cx="2334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ผู้ป่วยได้รับการรักษาด้วยยากัญชาทางการแพทย์เพิ่มขึ้นร้อยละ 5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70127" y="2098808"/>
            <a:ext cx="2486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ร้อยละยของอำเภอผ่านเกณฑ์คุณภาพ 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NCD Clinic Plus 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80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3934" y="4026844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33.33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21052" y="3713428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81385" y="3737340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122233" y="3713428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62.56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666352" y="1033759"/>
            <a:ext cx="2600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ณ 31 พฤษภาคม 2565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546612" y="4444743"/>
            <a:ext cx="1745078" cy="1050501"/>
            <a:chOff x="3189231" y="5196880"/>
            <a:chExt cx="2600325" cy="1477217"/>
          </a:xfrm>
        </p:grpSpPr>
        <p:pic>
          <p:nvPicPr>
            <p:cNvPr id="54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ounded Rectangle 54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189231" y="5938344"/>
              <a:ext cx="2600325" cy="735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427902" y="4407483"/>
            <a:ext cx="1745078" cy="1050501"/>
            <a:chOff x="3189231" y="5196880"/>
            <a:chExt cx="2600325" cy="1477217"/>
          </a:xfrm>
        </p:grpSpPr>
        <p:pic>
          <p:nvPicPr>
            <p:cNvPr id="62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ounded Rectangle 62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189231" y="5938344"/>
              <a:ext cx="2600325" cy="735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457300" y="4432935"/>
            <a:ext cx="1745078" cy="1050501"/>
            <a:chOff x="3189231" y="5196880"/>
            <a:chExt cx="2600325" cy="1477217"/>
          </a:xfrm>
        </p:grpSpPr>
        <p:pic>
          <p:nvPicPr>
            <p:cNvPr id="66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Rounded Rectangle 66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189231" y="5938344"/>
              <a:ext cx="2600325" cy="735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575731" y="4418991"/>
            <a:ext cx="1789003" cy="1106066"/>
            <a:chOff x="230448" y="5149304"/>
            <a:chExt cx="2600325" cy="1619756"/>
          </a:xfrm>
        </p:grpSpPr>
        <p:pic>
          <p:nvPicPr>
            <p:cNvPr id="70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ounded Rectangle 70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8517452" y="4637706"/>
            <a:ext cx="2600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ขั้นพื้นฐาน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667990" y="4525280"/>
            <a:ext cx="263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 1 ราย</a:t>
            </a:r>
          </a:p>
        </p:txBody>
      </p:sp>
    </p:spTree>
    <p:extLst>
      <p:ext uri="{BB962C8B-B14F-4D97-AF65-F5344CB8AC3E}">
        <p14:creationId xmlns:p14="http://schemas.microsoft.com/office/powerpoint/2010/main" val="274774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pi infographic 10 steps ui designoptimization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2471" y="1896532"/>
            <a:ext cx="1730715" cy="22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10067"/>
            <a:ext cx="12192000" cy="880533"/>
          </a:xfrm>
          <a:prstGeom prst="rect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16596" y="2022920"/>
            <a:ext cx="2486025" cy="4153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945010" y="4345007"/>
            <a:ext cx="1106752" cy="1047750"/>
          </a:xfrm>
          <a:prstGeom prst="ellipse">
            <a:avLst/>
          </a:prstGeom>
          <a:solidFill>
            <a:srgbClr val="46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Group 9"/>
          <p:cNvGrpSpPr/>
          <p:nvPr/>
        </p:nvGrpSpPr>
        <p:grpSpPr>
          <a:xfrm>
            <a:off x="3231024" y="2000250"/>
            <a:ext cx="2486025" cy="4176263"/>
            <a:chOff x="3036027" y="2000250"/>
            <a:chExt cx="2486025" cy="3009900"/>
          </a:xfrm>
        </p:grpSpPr>
        <p:sp>
          <p:nvSpPr>
            <p:cNvPr id="9" name="Rectangle 8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3725663" y="3692602"/>
              <a:ext cx="1106752" cy="764419"/>
            </a:xfrm>
            <a:prstGeom prst="ellipse">
              <a:avLst/>
            </a:prstGeom>
            <a:solidFill>
              <a:srgbClr val="1AA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37662" y="2000250"/>
            <a:ext cx="2486025" cy="4176263"/>
            <a:chOff x="3036027" y="2000250"/>
            <a:chExt cx="2486025" cy="4495697"/>
          </a:xfrm>
        </p:grpSpPr>
        <p:sp>
          <p:nvSpPr>
            <p:cNvPr id="14" name="Rectangle 13"/>
            <p:cNvSpPr/>
            <p:nvPr/>
          </p:nvSpPr>
          <p:spPr>
            <a:xfrm>
              <a:off x="3036027" y="2000250"/>
              <a:ext cx="2486025" cy="44956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Oval 14"/>
            <p:cNvSpPr/>
            <p:nvPr/>
          </p:nvSpPr>
          <p:spPr>
            <a:xfrm>
              <a:off x="3805560" y="4622024"/>
              <a:ext cx="1106752" cy="1047750"/>
            </a:xfrm>
            <a:prstGeom prst="ellipse">
              <a:avLst/>
            </a:prstGeom>
            <a:solidFill>
              <a:srgbClr val="37A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70127" y="2000250"/>
            <a:ext cx="2486025" cy="4176263"/>
            <a:chOff x="3036027" y="2000250"/>
            <a:chExt cx="2486025" cy="4495697"/>
          </a:xfrm>
        </p:grpSpPr>
        <p:sp>
          <p:nvSpPr>
            <p:cNvPr id="17" name="Rectangle 16"/>
            <p:cNvSpPr/>
            <p:nvPr/>
          </p:nvSpPr>
          <p:spPr>
            <a:xfrm>
              <a:off x="3036027" y="2000250"/>
              <a:ext cx="2486025" cy="44956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Oval 17"/>
            <p:cNvSpPr/>
            <p:nvPr/>
          </p:nvSpPr>
          <p:spPr>
            <a:xfrm>
              <a:off x="3725663" y="4604493"/>
              <a:ext cx="1106752" cy="1047750"/>
            </a:xfrm>
            <a:prstGeom prst="ellipse">
              <a:avLst/>
            </a:prstGeom>
            <a:solidFill>
              <a:srgbClr val="C34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" name="Oval 18"/>
          <p:cNvSpPr/>
          <p:nvPr/>
        </p:nvSpPr>
        <p:spPr>
          <a:xfrm>
            <a:off x="67212" y="1766330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Oval 19"/>
          <p:cNvSpPr/>
          <p:nvPr/>
        </p:nvSpPr>
        <p:spPr>
          <a:xfrm>
            <a:off x="2964131" y="1766330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/>
          <p:cNvSpPr/>
          <p:nvPr/>
        </p:nvSpPr>
        <p:spPr>
          <a:xfrm>
            <a:off x="5838825" y="1706295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/>
          <p:cNvSpPr/>
          <p:nvPr/>
        </p:nvSpPr>
        <p:spPr>
          <a:xfrm>
            <a:off x="8805531" y="1706295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267236" y="134436"/>
            <a:ext cx="9238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รายงานความก้าวหน้าตัวชี้วัด คปสอ.กะพ้อ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5431" y="1615761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13739" y="1616818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88559" y="1570783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838133" y="1574021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414609" y="2054456"/>
            <a:ext cx="239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ประชาชนที่มีรายชื่อในหน่วยบริการปฐมภูมิและเครือข่ายหน่วยบริการได้รับการดูแลโดยแพทย์เวชศาสตร์ครอบครัวหรือแพทย์ที่ผ่านการอบรมและคณะผู้ให้บริการสุขภาพปฐมภูมิ ร้อยละ 54 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5447" y="2244107"/>
            <a:ext cx="2523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ร้อยละของอำเภอผ่านเกณฑ์การประเมินการพัฒนาคุณภาพชีวิตที่มีคุณภาพ ร้อยละ 75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1226" y="2234170"/>
            <a:ext cx="2592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 รพ.สต.ที่ผ่านเกณฑ์การพัฒนาคุณภาพ รพ.สต.ติดดาว ร้อยละ 100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99804" y="2070975"/>
            <a:ext cx="2479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การจัดตั้งหน่วยบริการและเครือข่ายบริการปฐมภูมิตามพระราชบัญัติระบบบริการสุขภาพ ร้อยละ 54 </a:t>
            </a:r>
          </a:p>
          <a:p>
            <a:pPr algn="ctr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( 35 แห่ง)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7236" y="1057100"/>
            <a:ext cx="8356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2 (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SERVICE EXCELLENCE)  8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8570" y="4488239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57538" y="4488239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45051" y="4537669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99804" y="4488239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236354" y="5299350"/>
            <a:ext cx="2479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ทีม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21970" y="5543164"/>
            <a:ext cx="1789003" cy="1106066"/>
            <a:chOff x="230448" y="5149304"/>
            <a:chExt cx="2600325" cy="1619756"/>
          </a:xfrm>
        </p:grpSpPr>
        <p:pic>
          <p:nvPicPr>
            <p:cNvPr id="38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ounded Rectangle 38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73058" y="5510972"/>
            <a:ext cx="1789003" cy="1106066"/>
            <a:chOff x="230448" y="5149304"/>
            <a:chExt cx="2600325" cy="1619756"/>
          </a:xfrm>
        </p:grpSpPr>
        <p:pic>
          <p:nvPicPr>
            <p:cNvPr id="42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ounded Rectangle 42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560183" y="5677891"/>
            <a:ext cx="1789003" cy="1106066"/>
            <a:chOff x="230448" y="5149304"/>
            <a:chExt cx="2600325" cy="1619756"/>
          </a:xfrm>
        </p:grpSpPr>
        <p:pic>
          <p:nvPicPr>
            <p:cNvPr id="46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ounded Rectangle 46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51197" y="5604430"/>
            <a:ext cx="1789003" cy="1106066"/>
            <a:chOff x="230448" y="5149304"/>
            <a:chExt cx="2600325" cy="1619756"/>
          </a:xfrm>
        </p:grpSpPr>
        <p:pic>
          <p:nvPicPr>
            <p:cNvPr id="51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ounded Rectangle 51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8631260" y="5658445"/>
            <a:ext cx="247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รพ.สต.ปล่องหอย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711282" y="5863466"/>
            <a:ext cx="247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รพ.สต.อุแตบือราแง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79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067"/>
            <a:ext cx="12192000" cy="880533"/>
          </a:xfrm>
          <a:prstGeom prst="rect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24387" y="2000250"/>
            <a:ext cx="2486025" cy="300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00731" y="1072826"/>
            <a:ext cx="7439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3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PEOPLE EXCELLENCE)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 ตัวชี้วัด</a:t>
            </a:r>
          </a:p>
        </p:txBody>
      </p:sp>
      <p:sp>
        <p:nvSpPr>
          <p:cNvPr id="8" name="Oval 7"/>
          <p:cNvSpPr/>
          <p:nvPr/>
        </p:nvSpPr>
        <p:spPr>
          <a:xfrm>
            <a:off x="1014022" y="3574274"/>
            <a:ext cx="1106752" cy="1047750"/>
          </a:xfrm>
          <a:prstGeom prst="ellipse">
            <a:avLst/>
          </a:prstGeom>
          <a:solidFill>
            <a:srgbClr val="38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15"/>
          <p:cNvGrpSpPr/>
          <p:nvPr/>
        </p:nvGrpSpPr>
        <p:grpSpPr>
          <a:xfrm>
            <a:off x="9170127" y="2000250"/>
            <a:ext cx="2486025" cy="3009900"/>
            <a:chOff x="3036027" y="2000250"/>
            <a:chExt cx="2486025" cy="3009900"/>
          </a:xfrm>
        </p:grpSpPr>
        <p:sp>
          <p:nvSpPr>
            <p:cNvPr id="17" name="Rectangle 16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Oval 17"/>
            <p:cNvSpPr/>
            <p:nvPr/>
          </p:nvSpPr>
          <p:spPr>
            <a:xfrm>
              <a:off x="3725663" y="3574274"/>
              <a:ext cx="1106752" cy="1047750"/>
            </a:xfrm>
            <a:prstGeom prst="ellipse">
              <a:avLst/>
            </a:prstGeom>
            <a:solidFill>
              <a:srgbClr val="1AA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1" name="Oval 20"/>
          <p:cNvSpPr/>
          <p:nvPr/>
        </p:nvSpPr>
        <p:spPr>
          <a:xfrm>
            <a:off x="67212" y="1766330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8805531" y="1706295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/>
          <p:cNvSpPr/>
          <p:nvPr/>
        </p:nvSpPr>
        <p:spPr>
          <a:xfrm>
            <a:off x="115431" y="1615761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38133" y="1574021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7236" y="134436"/>
            <a:ext cx="9238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รายงานความก้าวหน้าตัวชี้วัด คปสอ.กะพ้อ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5629" y="2174135"/>
            <a:ext cx="23235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ความผูกพันต่อองค์กร ไม่น้อยกว่า</a:t>
            </a:r>
          </a:p>
          <a:p>
            <a:pPr algn="ctr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ร้อยละ 75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07675" y="2094765"/>
            <a:ext cx="2610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จำนวนผลงานการพัฒนาคุณภาพเพื่อสนับสนุนระบบบริการ 6 เรื่อง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05950" y="3273713"/>
            <a:ext cx="2013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R2R / CQI /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1877" y="3733015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65.43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062706" y="3713428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413139" y="4367921"/>
            <a:ext cx="1789003" cy="1106066"/>
            <a:chOff x="230448" y="5149304"/>
            <a:chExt cx="2600325" cy="1619756"/>
          </a:xfrm>
        </p:grpSpPr>
        <p:pic>
          <p:nvPicPr>
            <p:cNvPr id="35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ounded Rectangle 35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22639" y="4423486"/>
            <a:ext cx="1745078" cy="1050501"/>
            <a:chOff x="3189231" y="5196880"/>
            <a:chExt cx="2600325" cy="1477217"/>
          </a:xfrm>
        </p:grpSpPr>
        <p:pic>
          <p:nvPicPr>
            <p:cNvPr id="39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6169" r="52123" b="13847"/>
            <a:stretch/>
          </p:blipFill>
          <p:spPr bwMode="auto">
            <a:xfrm>
              <a:off x="4021649" y="5196880"/>
              <a:ext cx="935072" cy="8797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ounded Rectangle 39"/>
            <p:cNvSpPr/>
            <p:nvPr/>
          </p:nvSpPr>
          <p:spPr>
            <a:xfrm>
              <a:off x="3717454" y="6042605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CC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89231" y="5938344"/>
              <a:ext cx="2600325" cy="735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ไม่ผ่าน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5124" name="Picture 4" descr="รูปการบันทึกการ์ตูนสไตล์ธุรกิจเขียนการบ้าน PNG , คลิปอาร์ต,  ภาพประกอบการ์ตูน, การ์ตูนสร้างสรรค์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9" b="100000" l="9219" r="93750">
                        <a14:foregroundMark x1="19688" y1="79375" x2="20156" y2="79375"/>
                        <a14:foregroundMark x1="22344" y1="79219" x2="26094" y2="79219"/>
                        <a14:foregroundMark x1="27500" y1="79375" x2="27969" y2="79688"/>
                        <a14:foregroundMark x1="28125" y1="79844" x2="28594" y2="80938"/>
                        <a14:foregroundMark x1="29531" y1="82500" x2="30156" y2="85156"/>
                        <a14:foregroundMark x1="30469" y1="87813" x2="30625" y2="89531"/>
                        <a14:foregroundMark x1="30938" y1="91406" x2="31094" y2="94219"/>
                        <a14:foregroundMark x1="31250" y1="94688" x2="31250" y2="94688"/>
                        <a14:foregroundMark x1="22656" y1="86250" x2="22656" y2="86250"/>
                        <a14:foregroundMark x1="22031" y1="89375" x2="21563" y2="91250"/>
                        <a14:foregroundMark x1="21563" y1="92031" x2="21563" y2="93438"/>
                        <a14:foregroundMark x1="21563" y1="93594" x2="21563" y2="93594"/>
                        <a14:foregroundMark x1="21406" y1="84219" x2="21406" y2="84219"/>
                        <a14:foregroundMark x1="22813" y1="83906" x2="24375" y2="84063"/>
                        <a14:foregroundMark x1="25781" y1="84063" x2="27656" y2="84375"/>
                        <a14:foregroundMark x1="29063" y1="84063" x2="30625" y2="84063"/>
                        <a14:foregroundMark x1="30781" y1="84063" x2="31719" y2="84375"/>
                        <a14:foregroundMark x1="32188" y1="84531" x2="33125" y2="85625"/>
                        <a14:foregroundMark x1="33750" y1="85938" x2="33750" y2="85938"/>
                        <a14:foregroundMark x1="34219" y1="87031" x2="34219" y2="87969"/>
                        <a14:foregroundMark x1="34219" y1="88281" x2="34219" y2="89688"/>
                        <a14:foregroundMark x1="34219" y1="90313" x2="34063" y2="91094"/>
                        <a14:foregroundMark x1="34063" y1="91250" x2="34063" y2="92500"/>
                        <a14:foregroundMark x1="33906" y1="92969" x2="33906" y2="93594"/>
                        <a14:foregroundMark x1="33906" y1="93750" x2="33906" y2="94531"/>
                        <a14:foregroundMark x1="33438" y1="95625" x2="33281" y2="96094"/>
                        <a14:foregroundMark x1="33281" y1="96563" x2="33281" y2="96563"/>
                        <a14:foregroundMark x1="32813" y1="97031" x2="32344" y2="97344"/>
                        <a14:foregroundMark x1="32188" y1="97344" x2="31250" y2="97500"/>
                        <a14:foregroundMark x1="30469" y1="97500" x2="29844" y2="97500"/>
                        <a14:foregroundMark x1="28906" y1="97500" x2="27031" y2="97656"/>
                        <a14:foregroundMark x1="26719" y1="97656" x2="26719" y2="97656"/>
                        <a14:foregroundMark x1="26094" y1="97656" x2="25469" y2="97656"/>
                        <a14:foregroundMark x1="24688" y1="97500" x2="23125" y2="97188"/>
                        <a14:foregroundMark x1="17656" y1="84688" x2="17656" y2="84688"/>
                        <a14:foregroundMark x1="17500" y1="84688" x2="17813" y2="87344"/>
                        <a14:foregroundMark x1="18281" y1="88594" x2="18906" y2="90938"/>
                        <a14:foregroundMark x1="19063" y1="91563" x2="19063" y2="92344"/>
                        <a14:foregroundMark x1="19063" y1="92969" x2="19063" y2="93906"/>
                        <a14:foregroundMark x1="19063" y1="93906" x2="19063" y2="93906"/>
                        <a14:foregroundMark x1="67188" y1="72656" x2="67813" y2="72500"/>
                        <a14:foregroundMark x1="68281" y1="72188" x2="69063" y2="72188"/>
                        <a14:foregroundMark x1="70156" y1="71719" x2="70938" y2="71563"/>
                        <a14:foregroundMark x1="73438" y1="70781" x2="73438" y2="70781"/>
                        <a14:foregroundMark x1="74063" y1="75781" x2="74063" y2="77500"/>
                        <a14:foregroundMark x1="74063" y1="77969" x2="74063" y2="80781"/>
                        <a14:foregroundMark x1="74375" y1="81563" x2="74844" y2="82969"/>
                        <a14:foregroundMark x1="75313" y1="83750" x2="75313" y2="84688"/>
                        <a14:foregroundMark x1="75313" y1="85625" x2="76250" y2="88906"/>
                        <a14:foregroundMark x1="77031" y1="90469" x2="78438" y2="92344"/>
                        <a14:foregroundMark x1="78750" y1="92969" x2="78750" y2="92969"/>
                        <a14:foregroundMark x1="80469" y1="76875" x2="80469" y2="76875"/>
                        <a14:foregroundMark x1="81719" y1="79219" x2="82969" y2="82969"/>
                        <a14:foregroundMark x1="82969" y1="82969" x2="83594" y2="84844"/>
                        <a14:foregroundMark x1="83750" y1="85469" x2="84219" y2="87188"/>
                        <a14:foregroundMark x1="84219" y1="87500" x2="86094" y2="91094"/>
                        <a14:foregroundMark x1="87813" y1="93750" x2="87813" y2="93750"/>
                        <a14:foregroundMark x1="87969" y1="94531" x2="88750" y2="96563"/>
                        <a14:foregroundMark x1="67969" y1="77344" x2="69063" y2="82031"/>
                        <a14:foregroundMark x1="70625" y1="88438" x2="71094" y2="89844"/>
                        <a14:foregroundMark x1="71563" y1="90469" x2="73125" y2="93438"/>
                        <a14:foregroundMark x1="73750" y1="95000" x2="75781" y2="96563"/>
                        <a14:foregroundMark x1="76094" y1="96875" x2="76094" y2="9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85" y="3273713"/>
            <a:ext cx="3557334" cy="35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วิธีสร้างความสุขง่ายๆ แบบฉบับไม่ต้องเสียเงิน และไม่ต้องนั่งเครียดอีกต่อไป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100000" l="500" r="100000">
                        <a14:foregroundMark x1="11250" y1="18667" x2="12000" y2="18667"/>
                        <a14:foregroundMark x1="14250" y1="17333" x2="15750" y2="17333"/>
                        <a14:foregroundMark x1="17000" y1="18000" x2="20125" y2="20500"/>
                        <a14:foregroundMark x1="20250" y1="20667" x2="22250" y2="22833"/>
                        <a14:foregroundMark x1="23000" y1="23000" x2="23000" y2="24000"/>
                        <a14:foregroundMark x1="23000" y1="24167" x2="21875" y2="26667"/>
                        <a14:foregroundMark x1="27625" y1="48833" x2="28625" y2="49667"/>
                        <a14:foregroundMark x1="30500" y1="50500" x2="30375" y2="54667"/>
                        <a14:foregroundMark x1="30000" y1="57167" x2="29125" y2="61000"/>
                        <a14:foregroundMark x1="29000" y1="62667" x2="29000" y2="65833"/>
                        <a14:foregroundMark x1="29250" y1="69667" x2="29750" y2="72833"/>
                        <a14:foregroundMark x1="79250" y1="30167" x2="79750" y2="30167"/>
                        <a14:foregroundMark x1="80625" y1="29667" x2="82875" y2="32500"/>
                        <a14:foregroundMark x1="84250" y1="34333" x2="84250" y2="37000"/>
                        <a14:foregroundMark x1="84250" y1="37167" x2="84000" y2="38167"/>
                        <a14:foregroundMark x1="79250" y1="52500" x2="81125" y2="55333"/>
                        <a14:foregroundMark x1="82500" y1="57167" x2="82250" y2="59833"/>
                        <a14:foregroundMark x1="81750" y1="61333" x2="81500" y2="63667"/>
                        <a14:foregroundMark x1="66625" y1="88167" x2="66625" y2="88167"/>
                        <a14:foregroundMark x1="63000" y1="85000" x2="63000" y2="85000"/>
                        <a14:foregroundMark x1="62000" y1="89833" x2="62000" y2="89833"/>
                        <a14:foregroundMark x1="48000" y1="89333" x2="48000" y2="89333"/>
                        <a14:foregroundMark x1="13875" y1="89833" x2="13875" y2="8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46" y="1831551"/>
            <a:ext cx="5323485" cy="399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0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067"/>
            <a:ext cx="12192000" cy="880533"/>
          </a:xfrm>
          <a:prstGeom prst="rect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24387" y="2000250"/>
            <a:ext cx="2486025" cy="300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7236" y="1057100"/>
            <a:ext cx="9395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4 (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GOVERNANCE EXCELLENCE) 2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14023" y="3848119"/>
            <a:ext cx="1106752" cy="1047750"/>
          </a:xfrm>
          <a:prstGeom prst="ellipse">
            <a:avLst/>
          </a:prstGeom>
          <a:solidFill>
            <a:srgbClr val="38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15"/>
          <p:cNvGrpSpPr/>
          <p:nvPr/>
        </p:nvGrpSpPr>
        <p:grpSpPr>
          <a:xfrm>
            <a:off x="9170127" y="2000250"/>
            <a:ext cx="2486025" cy="3009900"/>
            <a:chOff x="3036027" y="2000250"/>
            <a:chExt cx="2486025" cy="3009900"/>
          </a:xfrm>
        </p:grpSpPr>
        <p:sp>
          <p:nvSpPr>
            <p:cNvPr id="17" name="Rectangle 16"/>
            <p:cNvSpPr/>
            <p:nvPr/>
          </p:nvSpPr>
          <p:spPr>
            <a:xfrm>
              <a:off x="3036027" y="2000250"/>
              <a:ext cx="2486025" cy="300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Oval 17"/>
            <p:cNvSpPr/>
            <p:nvPr/>
          </p:nvSpPr>
          <p:spPr>
            <a:xfrm>
              <a:off x="3764186" y="3617478"/>
              <a:ext cx="1106752" cy="1047750"/>
            </a:xfrm>
            <a:prstGeom prst="ellipse">
              <a:avLst/>
            </a:prstGeom>
            <a:solidFill>
              <a:srgbClr val="1AA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" name="Oval 18"/>
          <p:cNvSpPr/>
          <p:nvPr/>
        </p:nvSpPr>
        <p:spPr>
          <a:xfrm>
            <a:off x="67212" y="1766330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/>
          <p:cNvSpPr/>
          <p:nvPr/>
        </p:nvSpPr>
        <p:spPr>
          <a:xfrm>
            <a:off x="8805531" y="1706295"/>
            <a:ext cx="514350" cy="467840"/>
          </a:xfrm>
          <a:prstGeom prst="ellipse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267236" y="134436"/>
            <a:ext cx="9238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รายงานความก้าวหน้าตัวชี้วัด คปสอ.กะพ้อ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5431" y="1615761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38133" y="1574021"/>
            <a:ext cx="40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470" y="2231687"/>
            <a:ext cx="2500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คปสอ.มีการดำเนินงานหลักธรรมภิบาล ทั้ง 4 ด้าน ร้อยละ 100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9247" y="1958815"/>
            <a:ext cx="26248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จำนวนโปรแกรมเพื่อสนับสนุนจุดเน้นและการทำงานของ คปสอ. อย่างน้อย 2 โปรแกรม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1974" y="3970307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139247" y="3774697"/>
            <a:ext cx="263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451662" y="4355027"/>
            <a:ext cx="1789003" cy="1106066"/>
            <a:chOff x="230448" y="5149304"/>
            <a:chExt cx="2600325" cy="1619756"/>
          </a:xfrm>
        </p:grpSpPr>
        <p:pic>
          <p:nvPicPr>
            <p:cNvPr id="35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ounded Rectangle 35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743647" y="4428643"/>
            <a:ext cx="1789003" cy="1106066"/>
            <a:chOff x="230448" y="5149304"/>
            <a:chExt cx="2600325" cy="1619756"/>
          </a:xfrm>
        </p:grpSpPr>
        <p:pic>
          <p:nvPicPr>
            <p:cNvPr id="43" name="Picture 2" descr="ไอคอนเครื่องหมายครอสและเครื่องหมายถูก, ชุดปุ่มกลมแบน.เวกเตอร์ EPS10:  เวกเตอร์สต็อก (ปลอดค่าลิขสิทธิ์) 678038455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5653" r="3105" b="12815"/>
            <a:stretch/>
          </p:blipFill>
          <p:spPr bwMode="auto">
            <a:xfrm>
              <a:off x="1014022" y="5149304"/>
              <a:ext cx="931653" cy="9142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ounded Rectangle 43"/>
            <p:cNvSpPr/>
            <p:nvPr/>
          </p:nvSpPr>
          <p:spPr>
            <a:xfrm>
              <a:off x="740153" y="6063597"/>
              <a:ext cx="1543878" cy="50572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0448" y="5912698"/>
              <a:ext cx="2600325" cy="856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</a:t>
              </a:r>
              <a:endPara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4098" name="Picture 2" descr="ดาวน์โหลดการ์ตูนการประชุมทางธุรกิจที่วาดด้วยมือฟรี | องค์ประกอบกราฟฟิก แบบ  EPS ดาวน์โหลดฟรี - Pikbes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857" y1="44857" x2="41143" y2="44714"/>
                        <a14:foregroundMark x1="43429" y1="45143" x2="43429" y2="45143"/>
                        <a14:foregroundMark x1="43429" y1="45286" x2="43429" y2="45286"/>
                        <a14:foregroundMark x1="30857" y1="61714" x2="30857" y2="61714"/>
                        <a14:foregroundMark x1="33143" y1="64714" x2="33571" y2="66000"/>
                        <a14:foregroundMark x1="55714" y1="43714" x2="56429" y2="45571"/>
                        <a14:foregroundMark x1="57429" y1="47143" x2="57714" y2="47857"/>
                        <a14:foregroundMark x1="58143" y1="47857" x2="58143" y2="47857"/>
                        <a14:foregroundMark x1="62857" y1="48857" x2="64714" y2="49714"/>
                        <a14:foregroundMark x1="66571" y1="50714" x2="66571" y2="50714"/>
                        <a14:foregroundMark x1="66857" y1="51143" x2="66857" y2="51571"/>
                        <a14:foregroundMark x1="67714" y1="58857" x2="67857" y2="60000"/>
                        <a14:foregroundMark x1="67857" y1="60429" x2="67429" y2="61286"/>
                        <a14:foregroundMark x1="67143" y1="61714" x2="67000" y2="6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09" y="825667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47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825</Words>
  <Application>Microsoft Office PowerPoint</Application>
  <PresentationFormat>แบบจอกว้าง</PresentationFormat>
  <Paragraphs>188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7" baseType="lpstr">
      <vt:lpstr>-@-D-RCW 2550 v.2.00-</vt:lpstr>
      <vt:lpstr>Arial</vt:lpstr>
      <vt:lpstr>Calibri</vt:lpstr>
      <vt:lpstr>Calibri Light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37</cp:revision>
  <dcterms:created xsi:type="dcterms:W3CDTF">2022-06-10T07:11:02Z</dcterms:created>
  <dcterms:modified xsi:type="dcterms:W3CDTF">2022-09-09T02:44:55Z</dcterms:modified>
</cp:coreProperties>
</file>